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1" r:id="rId2"/>
    <p:sldId id="258" r:id="rId3"/>
    <p:sldId id="283" r:id="rId4"/>
    <p:sldId id="286" r:id="rId5"/>
    <p:sldId id="262" r:id="rId6"/>
    <p:sldId id="264" r:id="rId7"/>
    <p:sldId id="265" r:id="rId8"/>
    <p:sldId id="263" r:id="rId9"/>
    <p:sldId id="287" r:id="rId10"/>
    <p:sldId id="266" r:id="rId11"/>
    <p:sldId id="267" r:id="rId12"/>
    <p:sldId id="282" r:id="rId13"/>
    <p:sldId id="268" r:id="rId14"/>
    <p:sldId id="269" r:id="rId15"/>
    <p:sldId id="270" r:id="rId16"/>
    <p:sldId id="271" r:id="rId17"/>
    <p:sldId id="274" r:id="rId18"/>
    <p:sldId id="273" r:id="rId19"/>
    <p:sldId id="272" r:id="rId20"/>
    <p:sldId id="275" r:id="rId21"/>
    <p:sldId id="278" r:id="rId22"/>
    <p:sldId id="276" r:id="rId23"/>
    <p:sldId id="277" r:id="rId24"/>
    <p:sldId id="281" r:id="rId25"/>
    <p:sldId id="284" r:id="rId26"/>
    <p:sldId id="285" r:id="rId27"/>
    <p:sldId id="260" r:id="rId28"/>
  </p:sldIdLst>
  <p:sldSz cx="12188825" cy="6858000"/>
  <p:notesSz cx="6797675" cy="9926638"/>
  <p:embeddedFontLst>
    <p:embeddedFont>
      <p:font typeface="AU Passata" panose="020B0503030502030804" pitchFamily="34" charset="77"/>
      <p:regular r:id="rId31"/>
      <p:bold r:id="rId32"/>
    </p:embeddedFont>
    <p:embeddedFont>
      <p:font typeface="AU Passata Light" panose="020B0303030902030804" pitchFamily="34" charset="77"/>
      <p:regular r:id="rId33"/>
      <p:bold r:id="rId34"/>
    </p:embeddedFont>
    <p:embeddedFont>
      <p:font typeface="AU Peto" pitchFamily="82" charset="77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Georgia" panose="02040502050405020303" pitchFamily="18" charset="0"/>
      <p:regular r:id="rId42"/>
      <p:bold r:id="rId43"/>
      <p:italic r:id="rId44"/>
      <p:boldItalic r:id="rId45"/>
    </p:embeddedFont>
    <p:embeddedFont>
      <p:font typeface="Wingdings 3" pitchFamily="2" charset="2"/>
      <p:regular r:id="rId46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79FF"/>
    <a:srgbClr val="FFAE4F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5" autoAdjust="0"/>
    <p:restoredTop sz="93489" autoAdjust="0"/>
  </p:normalViewPr>
  <p:slideViewPr>
    <p:cSldViewPr snapToObjects="1" showGuides="1">
      <p:cViewPr>
        <p:scale>
          <a:sx n="135" d="100"/>
          <a:sy n="135" d="100"/>
        </p:scale>
        <p:origin x="1408" y="8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168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5460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6271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9523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9510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467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4389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34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780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924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7412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0535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844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0195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912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5223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4044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293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8784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5966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4718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603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3424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238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152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28 February 2022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ILSMC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849989083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28/02/2022</a:t>
            </a:fld>
            <a:r>
              <a:rPr lang="en-GB" dirty="0"/>
              <a:t>28/02/2022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28/02/2022</a:t>
            </a:fld>
            <a:r>
              <a:rPr lang="en-GB" dirty="0"/>
              <a:t>28/02/2022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28/02/2022</a:t>
            </a:fld>
            <a:r>
              <a:rPr lang="en-GB" dirty="0"/>
              <a:t>28/02/2022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28/02/2022</a:t>
            </a:fld>
            <a:r>
              <a:rPr lang="en-GB" dirty="0"/>
              <a:t>28/02/2022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28/02/2022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28/02/2022</a:t>
            </a:fld>
            <a:r>
              <a:rPr lang="en-GB" dirty="0"/>
              <a:t>28/02/2022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28/02/2022</a:t>
            </a:fld>
            <a:r>
              <a:rPr lang="en-GB" dirty="0"/>
              <a:t>28/02/2022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28/02/2022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28/02/2022</a:t>
            </a:fld>
            <a:r>
              <a:rPr lang="en-GB" dirty="0"/>
              <a:t>28/02/2022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28/02/2022</a:t>
            </a:fld>
            <a:r>
              <a:rPr lang="en-GB" dirty="0"/>
              <a:t>28/02/2022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28/02/2022</a:t>
            </a:fld>
            <a:r>
              <a:rPr lang="en-GB" dirty="0"/>
              <a:t>28/02/2022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28 February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ILSMC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59897909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28/02/2022</a:t>
            </a:fld>
            <a:r>
              <a:rPr lang="en-GB" dirty="0"/>
              <a:t>28/02/2022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28/02/2022</a:t>
            </a:fld>
            <a:r>
              <a:rPr lang="en-GB" dirty="0"/>
              <a:t>28/02/2022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28 February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ILSMC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104498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28/02/2022</a:t>
            </a:fld>
            <a:r>
              <a:rPr lang="en-GB" dirty="0"/>
              <a:t>28/02/2022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28/02/2022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28/02/2022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28/02/2022</a:t>
            </a:fld>
            <a:r>
              <a:rPr lang="en-GB" dirty="0"/>
              <a:t>28/02/2022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28/02/2022</a:t>
            </a:fld>
            <a:r>
              <a:rPr lang="en-GB" dirty="0"/>
              <a:t>28/02/2022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28/02/2022</a:t>
            </a:fld>
            <a:r>
              <a:rPr lang="en-GB" dirty="0"/>
              <a:t>28/02/2022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28/02/2022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623279815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ILSMC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28 February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28/02/2022</a:t>
            </a:fld>
            <a:r>
              <a:rPr lang="en-GB"/>
              <a:t>28/02/2022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8.png"/><Relationship Id="rId1" Type="http://schemas.openxmlformats.org/officeDocument/2006/relationships/tags" Target="../tags/tag1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8.png"/><Relationship Id="rId1" Type="http://schemas.openxmlformats.org/officeDocument/2006/relationships/tags" Target="../tags/tag13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../media/image42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43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4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4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9.sv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28.png"/><Relationship Id="rId11" Type="http://schemas.openxmlformats.org/officeDocument/2006/relationships/image" Target="../media/image49.png"/><Relationship Id="rId5" Type="http://schemas.openxmlformats.org/officeDocument/2006/relationships/image" Target="../media/image27.sv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2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9.sv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4.png"/><Relationship Id="rId1" Type="http://schemas.openxmlformats.org/officeDocument/2006/relationships/tags" Target="../tags/tag21.xml"/><Relationship Id="rId6" Type="http://schemas.openxmlformats.org/officeDocument/2006/relationships/image" Target="../media/image28.png"/><Relationship Id="rId11" Type="http://schemas.openxmlformats.org/officeDocument/2006/relationships/image" Target="../media/image49.png"/><Relationship Id="rId5" Type="http://schemas.openxmlformats.org/officeDocument/2006/relationships/image" Target="../media/image27.sv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2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9.sv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5.png"/><Relationship Id="rId1" Type="http://schemas.openxmlformats.org/officeDocument/2006/relationships/tags" Target="../tags/tag22.xml"/><Relationship Id="rId6" Type="http://schemas.openxmlformats.org/officeDocument/2006/relationships/image" Target="../media/image28.png"/><Relationship Id="rId11" Type="http://schemas.openxmlformats.org/officeDocument/2006/relationships/image" Target="../media/image49.png"/><Relationship Id="rId5" Type="http://schemas.openxmlformats.org/officeDocument/2006/relationships/image" Target="../media/image27.sv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2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9.sv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6.png"/><Relationship Id="rId1" Type="http://schemas.openxmlformats.org/officeDocument/2006/relationships/tags" Target="../tags/tag23.xml"/><Relationship Id="rId6" Type="http://schemas.openxmlformats.org/officeDocument/2006/relationships/image" Target="../media/image28.png"/><Relationship Id="rId11" Type="http://schemas.openxmlformats.org/officeDocument/2006/relationships/image" Target="../media/image49.png"/><Relationship Id="rId5" Type="http://schemas.openxmlformats.org/officeDocument/2006/relationships/image" Target="../media/image27.sv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2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4249" y="1196752"/>
            <a:ext cx="10220325" cy="2492990"/>
          </a:xfrm>
        </p:spPr>
        <p:txBody>
          <a:bodyPr/>
          <a:lstStyle/>
          <a:p>
            <a:r>
              <a:rPr lang="en-GB" cap="none" dirty="0"/>
              <a:t>ILSMC: a phylogenetically aware SMC to infer the evolutionary history of species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378CDDC9-C77C-124C-BC3B-447195A499E8}"/>
              </a:ext>
            </a:extLst>
          </p:cNvPr>
          <p:cNvSpPr txBox="1">
            <a:spLocks/>
          </p:cNvSpPr>
          <p:nvPr/>
        </p:nvSpPr>
        <p:spPr bwMode="auto">
          <a:xfrm>
            <a:off x="984249" y="4365104"/>
            <a:ext cx="10220325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3600" kern="0" cap="none" dirty="0"/>
              <a:t>Iker Rivas-González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SMCs</a:t>
            </a:r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DB5CD915-5299-F640-9319-7B98EBAA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70" y="1253514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57D050-EAED-B343-8FC4-30868FEF50B6}"/>
              </a:ext>
            </a:extLst>
          </p:cNvPr>
          <p:cNvSpPr txBox="1"/>
          <p:nvPr/>
        </p:nvSpPr>
        <p:spPr>
          <a:xfrm>
            <a:off x="3262453" y="5694009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7656654-63F7-0F4A-AC93-3EFEADDC4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8388" y="1195457"/>
            <a:ext cx="2952328" cy="4701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03D104-5E1B-8D4F-9E6F-84EE6BC65CF5}"/>
              </a:ext>
            </a:extLst>
          </p:cNvPr>
          <p:cNvSpPr txBox="1"/>
          <p:nvPr/>
        </p:nvSpPr>
        <p:spPr>
          <a:xfrm>
            <a:off x="9334772" y="1296217"/>
            <a:ext cx="2736304" cy="22501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K" sz="2000" dirty="0">
                <a:latin typeface="+mn-lt"/>
              </a:rPr>
              <a:t>Parameterized by: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Ancestral population sizes.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Mutation rate.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Recombination rate.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85406-85E1-E14B-BCAF-916347489B7D}"/>
              </a:ext>
            </a:extLst>
          </p:cNvPr>
          <p:cNvSpPr txBox="1"/>
          <p:nvPr/>
        </p:nvSpPr>
        <p:spPr>
          <a:xfrm>
            <a:off x="9334772" y="4188518"/>
            <a:ext cx="2736304" cy="1326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K" sz="2000" dirty="0">
                <a:latin typeface="+mn-lt"/>
              </a:rPr>
              <a:t>Problems: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Only one coalescent event is modeled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4934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ILSMC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8BA0D55-A58F-E642-9319-4674A743F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1813" y="575407"/>
            <a:ext cx="5616624" cy="561662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E9A5947-AA46-B74F-BF2A-E30B38AF4CA2}"/>
              </a:ext>
            </a:extLst>
          </p:cNvPr>
          <p:cNvSpPr txBox="1"/>
          <p:nvPr/>
        </p:nvSpPr>
        <p:spPr>
          <a:xfrm>
            <a:off x="712448" y="1700808"/>
            <a:ext cx="505138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DK" sz="2000" dirty="0">
                <a:latin typeface="+mn-lt"/>
              </a:rPr>
              <a:t>ILSMC: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Extract the ILS information CoalHMM-style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Parameterize SMC-style.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1475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ILSMC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6B05E-A709-B542-B7FE-CA8498051775}"/>
              </a:ext>
            </a:extLst>
          </p:cNvPr>
          <p:cNvGrpSpPr/>
          <p:nvPr/>
        </p:nvGrpSpPr>
        <p:grpSpPr>
          <a:xfrm>
            <a:off x="-174232" y="1397151"/>
            <a:ext cx="12537288" cy="3544017"/>
            <a:chOff x="553410" y="1253135"/>
            <a:chExt cx="10600502" cy="299653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3832608-051E-7540-B933-0D1B33ED3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10" y="1253135"/>
              <a:ext cx="2996530" cy="299653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C1A5EDD-A74B-B14A-AA3F-91BBF43A4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751" y="1253135"/>
              <a:ext cx="2996530" cy="299653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F4C31FB-5364-354E-9C86-0F82C1321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50092" y="1253135"/>
              <a:ext cx="2996530" cy="299653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8FD7092-44F3-9E43-B6E8-756F8ECDC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9041" y="1253135"/>
              <a:ext cx="2996530" cy="299653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725A42-58CC-384D-B6BD-4158CF518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57382" y="1253135"/>
              <a:ext cx="2996530" cy="299653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994D8-7896-1B42-B698-2969B943D912}"/>
                  </a:ext>
                </a:extLst>
              </p:cNvPr>
              <p:cNvSpPr txBox="1"/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994D8-7896-1B42-B698-2969B943D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blipFill>
                <a:blip r:embed="rId14"/>
                <a:stretch>
                  <a:fillRect l="-8696" t="-3448" r="-4348" b="-206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FDD63-5ECB-C047-A566-EBFAB570E7FF}"/>
                  </a:ext>
                </a:extLst>
              </p:cNvPr>
              <p:cNvSpPr txBox="1"/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FDD63-5ECB-C047-A566-EBFAB570E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blipFill>
                <a:blip r:embed="rId15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9CF19-5317-2B4F-9CD1-7E917B17A0FA}"/>
                  </a:ext>
                </a:extLst>
              </p:cNvPr>
              <p:cNvSpPr txBox="1"/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9CF19-5317-2B4F-9CD1-7E917B17A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blipFill>
                <a:blip r:embed="rId16"/>
                <a:stretch>
                  <a:fillRect l="-10870" t="-3333" r="-4348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83DBA-4C41-6640-8FE4-BA3557A15377}"/>
                  </a:ext>
                </a:extLst>
              </p:cNvPr>
              <p:cNvSpPr txBox="1"/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83DBA-4C41-6640-8FE4-BA3557A1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blipFill>
                <a:blip r:embed="rId17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081D97-354D-B54B-BA93-94475F34B2CD}"/>
                  </a:ext>
                </a:extLst>
              </p:cNvPr>
              <p:cNvSpPr txBox="1"/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081D97-354D-B54B-BA93-94475F34B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blipFill>
                <a:blip r:embed="rId18"/>
                <a:stretch>
                  <a:fillRect l="-10870" t="-20690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88500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ILSMC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6B05E-A709-B542-B7FE-CA8498051775}"/>
              </a:ext>
            </a:extLst>
          </p:cNvPr>
          <p:cNvGrpSpPr/>
          <p:nvPr/>
        </p:nvGrpSpPr>
        <p:grpSpPr>
          <a:xfrm>
            <a:off x="-174232" y="1397151"/>
            <a:ext cx="12537288" cy="3544017"/>
            <a:chOff x="553410" y="1253135"/>
            <a:chExt cx="10600502" cy="299653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3832608-051E-7540-B933-0D1B33ED3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10" y="1253135"/>
              <a:ext cx="2996530" cy="299653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C1A5EDD-A74B-B14A-AA3F-91BBF43A4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751" y="1253135"/>
              <a:ext cx="2996530" cy="299653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F4C31FB-5364-354E-9C86-0F82C1321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50092" y="1253135"/>
              <a:ext cx="2996530" cy="299653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8FD7092-44F3-9E43-B6E8-756F8ECDC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9041" y="1253135"/>
              <a:ext cx="2996530" cy="299653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725A42-58CC-384D-B6BD-4158CF518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57382" y="1253135"/>
              <a:ext cx="2996530" cy="299653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994D8-7896-1B42-B698-2969B943D912}"/>
                  </a:ext>
                </a:extLst>
              </p:cNvPr>
              <p:cNvSpPr txBox="1"/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994D8-7896-1B42-B698-2969B943D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blipFill>
                <a:blip r:embed="rId14"/>
                <a:stretch>
                  <a:fillRect l="-8696" t="-3448" r="-4348" b="-206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FDD63-5ECB-C047-A566-EBFAB570E7FF}"/>
                  </a:ext>
                </a:extLst>
              </p:cNvPr>
              <p:cNvSpPr txBox="1"/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FDD63-5ECB-C047-A566-EBFAB570E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blipFill>
                <a:blip r:embed="rId15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9CF19-5317-2B4F-9CD1-7E917B17A0FA}"/>
                  </a:ext>
                </a:extLst>
              </p:cNvPr>
              <p:cNvSpPr txBox="1"/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9CF19-5317-2B4F-9CD1-7E917B17A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blipFill>
                <a:blip r:embed="rId16"/>
                <a:stretch>
                  <a:fillRect l="-10870" t="-3333" r="-4348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83DBA-4C41-6640-8FE4-BA3557A15377}"/>
                  </a:ext>
                </a:extLst>
              </p:cNvPr>
              <p:cNvSpPr txBox="1"/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83DBA-4C41-6640-8FE4-BA3557A1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blipFill>
                <a:blip r:embed="rId17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081D97-354D-B54B-BA93-94475F34B2CD}"/>
                  </a:ext>
                </a:extLst>
              </p:cNvPr>
              <p:cNvSpPr txBox="1"/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081D97-354D-B54B-BA93-94475F34B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blipFill>
                <a:blip r:embed="rId18"/>
                <a:stretch>
                  <a:fillRect l="-10870" t="-20690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193F089-6595-8B40-84D1-DC88A14D6D0A}"/>
              </a:ext>
            </a:extLst>
          </p:cNvPr>
          <p:cNvSpPr txBox="1"/>
          <p:nvPr/>
        </p:nvSpPr>
        <p:spPr>
          <a:xfrm>
            <a:off x="2694917" y="4865148"/>
            <a:ext cx="362650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DK" sz="1600" dirty="0">
                <a:latin typeface="+mn-lt"/>
              </a:rPr>
              <a:t>Parameterized by: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Split times.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Ancestral effective population sizes.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Number of intervals for discretization.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23C2E9-976B-7846-8BFA-C91CBD80BEC6}"/>
              </a:ext>
            </a:extLst>
          </p:cNvPr>
          <p:cNvSpPr/>
          <p:nvPr/>
        </p:nvSpPr>
        <p:spPr>
          <a:xfrm>
            <a:off x="6945391" y="5065202"/>
            <a:ext cx="24891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Recombination rate.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Mutation rate.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338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ILSMC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8BA0D55-A58F-E642-9319-4674A743F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3913" y="692696"/>
            <a:ext cx="5616624" cy="56166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388C3AD-5EC4-234B-9C7C-F7CA89FAB64A}"/>
              </a:ext>
            </a:extLst>
          </p:cNvPr>
          <p:cNvSpPr txBox="1"/>
          <p:nvPr/>
        </p:nvSpPr>
        <p:spPr>
          <a:xfrm>
            <a:off x="6129917" y="4419458"/>
            <a:ext cx="165618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CCCD62-3A6C-B847-8535-DFBA9178138D}"/>
              </a:ext>
            </a:extLst>
          </p:cNvPr>
          <p:cNvSpPr txBox="1"/>
          <p:nvPr/>
        </p:nvSpPr>
        <p:spPr>
          <a:xfrm>
            <a:off x="10504500" y="4833388"/>
            <a:ext cx="162946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F4AB99-52E4-5047-961D-14D35BEE567F}"/>
              </a:ext>
            </a:extLst>
          </p:cNvPr>
          <p:cNvSpPr txBox="1"/>
          <p:nvPr/>
        </p:nvSpPr>
        <p:spPr>
          <a:xfrm>
            <a:off x="10558409" y="3960117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27919F-EF17-6F40-960E-9ED5566AE150}"/>
              </a:ext>
            </a:extLst>
          </p:cNvPr>
          <p:cNvSpPr txBox="1"/>
          <p:nvPr/>
        </p:nvSpPr>
        <p:spPr>
          <a:xfrm>
            <a:off x="5805880" y="3347083"/>
            <a:ext cx="1440161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Two-sequence CTMC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C005D0-DD2E-2449-B7BA-201F1259F5F1}"/>
              </a:ext>
            </a:extLst>
          </p:cNvPr>
          <p:cNvSpPr txBox="1"/>
          <p:nvPr/>
        </p:nvSpPr>
        <p:spPr>
          <a:xfrm>
            <a:off x="10342385" y="1980129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Three-sequence CTMC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140018-9E49-6C4A-8A11-0F72D4CD6778}"/>
              </a:ext>
            </a:extLst>
          </p:cNvPr>
          <p:cNvCxnSpPr>
            <a:cxnSpLocks/>
          </p:cNvCxnSpPr>
          <p:nvPr/>
        </p:nvCxnSpPr>
        <p:spPr bwMode="auto">
          <a:xfrm>
            <a:off x="6525961" y="3672085"/>
            <a:ext cx="1800200" cy="26097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72FCC1-DA47-8947-842A-2CD96939D14C}"/>
              </a:ext>
            </a:extLst>
          </p:cNvPr>
          <p:cNvCxnSpPr>
            <a:cxnSpLocks/>
          </p:cNvCxnSpPr>
          <p:nvPr/>
        </p:nvCxnSpPr>
        <p:spPr bwMode="auto">
          <a:xfrm>
            <a:off x="6894814" y="4725144"/>
            <a:ext cx="1179513" cy="28803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EC8FAA-C5F6-7C40-881D-8BB952BD460D}"/>
              </a:ext>
            </a:extLst>
          </p:cNvPr>
          <p:cNvCxnSpPr>
            <a:cxnSpLocks/>
          </p:cNvCxnSpPr>
          <p:nvPr/>
        </p:nvCxnSpPr>
        <p:spPr bwMode="auto">
          <a:xfrm flipH="1">
            <a:off x="8983804" y="5067298"/>
            <a:ext cx="1358581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6989DE1-CAAA-3B4E-BCBC-6F7FE0855C60}"/>
              </a:ext>
            </a:extLst>
          </p:cNvPr>
          <p:cNvCxnSpPr>
            <a:cxnSpLocks/>
          </p:cNvCxnSpPr>
          <p:nvPr/>
        </p:nvCxnSpPr>
        <p:spPr bwMode="auto">
          <a:xfrm flipH="1">
            <a:off x="9609557" y="4194027"/>
            <a:ext cx="894943" cy="175433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40D580F-FCC2-CC4E-A5B1-E362A5029F05}"/>
              </a:ext>
            </a:extLst>
          </p:cNvPr>
          <p:cNvCxnSpPr>
            <a:cxnSpLocks/>
          </p:cNvCxnSpPr>
          <p:nvPr/>
        </p:nvCxnSpPr>
        <p:spPr bwMode="auto">
          <a:xfrm flipH="1">
            <a:off x="8781271" y="2195689"/>
            <a:ext cx="1489106" cy="44798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658899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ILSMC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836D30-8179-A844-B139-049DCE0CEDA9}"/>
              </a:ext>
            </a:extLst>
          </p:cNvPr>
          <p:cNvGrpSpPr/>
          <p:nvPr/>
        </p:nvGrpSpPr>
        <p:grpSpPr>
          <a:xfrm>
            <a:off x="1650626" y="2618910"/>
            <a:ext cx="2909479" cy="1620180"/>
            <a:chOff x="2356160" y="2618910"/>
            <a:chExt cx="2909479" cy="162018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612864CB-67D3-5845-A08A-E41C79267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00" y="2618910"/>
              <a:ext cx="1080120" cy="162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Arc 1">
              <a:extLst>
                <a:ext uri="{FF2B5EF4-FFF2-40B4-BE49-F238E27FC236}">
                  <a16:creationId xmlns:a16="http://schemas.microsoft.com/office/drawing/2014/main" id="{80E3D046-E604-4B45-B530-882A9A647CF6}"/>
                </a:ext>
              </a:extLst>
            </p:cNvPr>
            <p:cNvSpPr/>
            <p:nvPr/>
          </p:nvSpPr>
          <p:spPr bwMode="auto">
            <a:xfrm>
              <a:off x="4006180" y="3000654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FFAE4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9014CDAB-58D2-3849-A61B-C49A92D4EC80}"/>
                </a:ext>
              </a:extLst>
            </p:cNvPr>
            <p:cNvSpPr/>
            <p:nvPr/>
          </p:nvSpPr>
          <p:spPr bwMode="auto">
            <a:xfrm rot="10800000">
              <a:off x="2731740" y="3034566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3179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28E784-BCD7-7A40-AFD4-A539121F0766}"/>
                </a:ext>
              </a:extLst>
            </p:cNvPr>
            <p:cNvSpPr txBox="1"/>
            <p:nvPr/>
          </p:nvSpPr>
          <p:spPr>
            <a:xfrm>
              <a:off x="5026791" y="3340899"/>
              <a:ext cx="238848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88984A-5F63-5A41-94E8-127B4267102C}"/>
                </a:ext>
              </a:extLst>
            </p:cNvPr>
            <p:cNvSpPr txBox="1"/>
            <p:nvPr/>
          </p:nvSpPr>
          <p:spPr>
            <a:xfrm>
              <a:off x="2356160" y="3340899"/>
              <a:ext cx="267702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1C</a:t>
              </a:r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29B0EBE0-70AE-9448-909E-6D4404705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3913" y="692696"/>
            <a:ext cx="5616624" cy="56166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230DD78-96A8-E24B-B412-03C3D237AE48}"/>
              </a:ext>
            </a:extLst>
          </p:cNvPr>
          <p:cNvSpPr txBox="1"/>
          <p:nvPr/>
        </p:nvSpPr>
        <p:spPr>
          <a:xfrm>
            <a:off x="6129917" y="4419458"/>
            <a:ext cx="165618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220FF9-00CF-A54D-A8BC-4A6B813B71B1}"/>
              </a:ext>
            </a:extLst>
          </p:cNvPr>
          <p:cNvSpPr txBox="1"/>
          <p:nvPr/>
        </p:nvSpPr>
        <p:spPr>
          <a:xfrm>
            <a:off x="10504500" y="4833388"/>
            <a:ext cx="162946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5375D9-BBB9-BE4F-96E7-8F1F8B6C8450}"/>
              </a:ext>
            </a:extLst>
          </p:cNvPr>
          <p:cNvSpPr txBox="1"/>
          <p:nvPr/>
        </p:nvSpPr>
        <p:spPr>
          <a:xfrm>
            <a:off x="10558409" y="3960117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EF35A0-BA34-134C-9598-7B797D86805A}"/>
              </a:ext>
            </a:extLst>
          </p:cNvPr>
          <p:cNvCxnSpPr>
            <a:cxnSpLocks/>
          </p:cNvCxnSpPr>
          <p:nvPr/>
        </p:nvCxnSpPr>
        <p:spPr bwMode="auto">
          <a:xfrm>
            <a:off x="6894814" y="4725144"/>
            <a:ext cx="1179513" cy="28803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EAFAE-D4BF-B743-A1D3-3C970C270C5F}"/>
              </a:ext>
            </a:extLst>
          </p:cNvPr>
          <p:cNvCxnSpPr>
            <a:cxnSpLocks/>
          </p:cNvCxnSpPr>
          <p:nvPr/>
        </p:nvCxnSpPr>
        <p:spPr bwMode="auto">
          <a:xfrm flipH="1">
            <a:off x="8983804" y="5067298"/>
            <a:ext cx="1358581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8CDF18-4B41-DA4E-82D2-36AA031D21AF}"/>
              </a:ext>
            </a:extLst>
          </p:cNvPr>
          <p:cNvCxnSpPr>
            <a:cxnSpLocks/>
          </p:cNvCxnSpPr>
          <p:nvPr/>
        </p:nvCxnSpPr>
        <p:spPr bwMode="auto">
          <a:xfrm flipH="1">
            <a:off x="9609557" y="4194027"/>
            <a:ext cx="894943" cy="175433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317744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ILSMC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8BA0D55-A58F-E642-9319-4674A743F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3913" y="692696"/>
            <a:ext cx="5616624" cy="561662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27919F-EF17-6F40-960E-9ED5566AE150}"/>
              </a:ext>
            </a:extLst>
          </p:cNvPr>
          <p:cNvSpPr txBox="1"/>
          <p:nvPr/>
        </p:nvSpPr>
        <p:spPr>
          <a:xfrm>
            <a:off x="5805880" y="3347083"/>
            <a:ext cx="1440161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Two-sequence CTMC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140018-9E49-6C4A-8A11-0F72D4CD6778}"/>
              </a:ext>
            </a:extLst>
          </p:cNvPr>
          <p:cNvCxnSpPr>
            <a:cxnSpLocks/>
          </p:cNvCxnSpPr>
          <p:nvPr/>
        </p:nvCxnSpPr>
        <p:spPr bwMode="auto">
          <a:xfrm>
            <a:off x="6525961" y="3672085"/>
            <a:ext cx="1800200" cy="26097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E7A7D4EC-9C00-6347-997E-61080C05A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39"/>
          <a:stretch/>
        </p:blipFill>
        <p:spPr bwMode="auto">
          <a:xfrm>
            <a:off x="477788" y="1397186"/>
            <a:ext cx="2729879" cy="75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D12DA91F-9EB1-F247-A1AF-FDF628A45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6" b="32843"/>
          <a:stretch/>
        </p:blipFill>
        <p:spPr bwMode="auto">
          <a:xfrm>
            <a:off x="3264031" y="1397186"/>
            <a:ext cx="2729879" cy="75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F5C91B0B-EEBD-E246-B4C4-C3D492078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39"/>
          <a:stretch/>
        </p:blipFill>
        <p:spPr bwMode="auto">
          <a:xfrm>
            <a:off x="477788" y="2126670"/>
            <a:ext cx="2729879" cy="75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7090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ILSMC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8BA0D55-A58F-E642-9319-4674A743F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3913" y="692696"/>
            <a:ext cx="5616624" cy="561662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27919F-EF17-6F40-960E-9ED5566AE150}"/>
              </a:ext>
            </a:extLst>
          </p:cNvPr>
          <p:cNvSpPr txBox="1"/>
          <p:nvPr/>
        </p:nvSpPr>
        <p:spPr>
          <a:xfrm>
            <a:off x="5805880" y="3347083"/>
            <a:ext cx="1440161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Two-sequence CTMC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140018-9E49-6C4A-8A11-0F72D4CD6778}"/>
              </a:ext>
            </a:extLst>
          </p:cNvPr>
          <p:cNvCxnSpPr>
            <a:cxnSpLocks/>
          </p:cNvCxnSpPr>
          <p:nvPr/>
        </p:nvCxnSpPr>
        <p:spPr bwMode="auto">
          <a:xfrm>
            <a:off x="6525961" y="3672085"/>
            <a:ext cx="1800200" cy="26097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467B2F68-B1E7-FA48-961A-3DA8CCE6A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028" y="2996952"/>
            <a:ext cx="3148044" cy="314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7A7D4EC-9C00-6347-997E-61080C05A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39"/>
          <a:stretch/>
        </p:blipFill>
        <p:spPr bwMode="auto">
          <a:xfrm>
            <a:off x="477788" y="1397186"/>
            <a:ext cx="2729879" cy="75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D12DA91F-9EB1-F247-A1AF-FDF628A45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6" b="32843"/>
          <a:stretch/>
        </p:blipFill>
        <p:spPr bwMode="auto">
          <a:xfrm>
            <a:off x="3264031" y="1397186"/>
            <a:ext cx="2729879" cy="75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F5C91B0B-EEBD-E246-B4C4-C3D492078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39"/>
          <a:stretch/>
        </p:blipFill>
        <p:spPr bwMode="auto">
          <a:xfrm>
            <a:off x="477788" y="2126670"/>
            <a:ext cx="2729879" cy="75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6646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ILSMC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8BA0D55-A58F-E642-9319-4674A743F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3913" y="692696"/>
            <a:ext cx="5616624" cy="56166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CC005D0-DD2E-2449-B7BA-201F1259F5F1}"/>
              </a:ext>
            </a:extLst>
          </p:cNvPr>
          <p:cNvSpPr txBox="1"/>
          <p:nvPr/>
        </p:nvSpPr>
        <p:spPr>
          <a:xfrm>
            <a:off x="10342385" y="1980129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Three-sequence CTMC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40D580F-FCC2-CC4E-A5B1-E362A5029F05}"/>
              </a:ext>
            </a:extLst>
          </p:cNvPr>
          <p:cNvCxnSpPr>
            <a:cxnSpLocks/>
          </p:cNvCxnSpPr>
          <p:nvPr/>
        </p:nvCxnSpPr>
        <p:spPr bwMode="auto">
          <a:xfrm flipH="1">
            <a:off x="8781271" y="2195689"/>
            <a:ext cx="1489106" cy="44798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0C4D72-138F-584B-9D7F-E21354164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88" y="1786508"/>
            <a:ext cx="6372301" cy="371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1913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ILSMC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8BA0D55-A58F-E642-9319-4674A743F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3913" y="692696"/>
            <a:ext cx="5616624" cy="56166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CC005D0-DD2E-2449-B7BA-201F1259F5F1}"/>
              </a:ext>
            </a:extLst>
          </p:cNvPr>
          <p:cNvSpPr txBox="1"/>
          <p:nvPr/>
        </p:nvSpPr>
        <p:spPr>
          <a:xfrm>
            <a:off x="10342385" y="1980129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Three-sequence CTMC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40D580F-FCC2-CC4E-A5B1-E362A5029F05}"/>
              </a:ext>
            </a:extLst>
          </p:cNvPr>
          <p:cNvCxnSpPr>
            <a:cxnSpLocks/>
          </p:cNvCxnSpPr>
          <p:nvPr/>
        </p:nvCxnSpPr>
        <p:spPr bwMode="auto">
          <a:xfrm flipH="1">
            <a:off x="8781271" y="2195689"/>
            <a:ext cx="1489106" cy="44798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6148" name="Picture 4">
            <a:extLst>
              <a:ext uri="{FF2B5EF4-FFF2-40B4-BE49-F238E27FC236}">
                <a16:creationId xmlns:a16="http://schemas.microsoft.com/office/drawing/2014/main" id="{421969EB-58AA-CA40-B7D3-C0E03EF60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55" y="1245096"/>
            <a:ext cx="4920208" cy="49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764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86D7CC-4C41-4544-96FF-B31A0E93C466}"/>
              </a:ext>
            </a:extLst>
          </p:cNvPr>
          <p:cNvSpPr txBox="1"/>
          <p:nvPr/>
        </p:nvSpPr>
        <p:spPr>
          <a:xfrm>
            <a:off x="612183" y="1565329"/>
            <a:ext cx="1910779" cy="25038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CoalHMM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SMCs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ILSMC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Discussion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5925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ILSMC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F61A78-5E2E-CC4A-976E-F1527CBE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0396" y="2100789"/>
            <a:ext cx="4176464" cy="41764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F51011F-ECF6-B543-87DE-F132A1676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5577" y="2100789"/>
            <a:ext cx="4176464" cy="41764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/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blipFill>
                <a:blip r:embed="rId8"/>
                <a:stretch>
                  <a:fillRect l="-10870" t="-6897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/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blipFill>
                <a:blip r:embed="rId9"/>
                <a:stretch>
                  <a:fillRect l="-13043" t="-3448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F04F4AA-4FFC-F847-BF95-B536016179EF}"/>
              </a:ext>
            </a:extLst>
          </p:cNvPr>
          <p:cNvSpPr txBox="1"/>
          <p:nvPr/>
        </p:nvSpPr>
        <p:spPr>
          <a:xfrm>
            <a:off x="7276472" y="1594424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5584A-B484-4D44-B016-AAA2D1C72C3E}"/>
              </a:ext>
            </a:extLst>
          </p:cNvPr>
          <p:cNvSpPr txBox="1"/>
          <p:nvPr/>
        </p:nvSpPr>
        <p:spPr>
          <a:xfrm>
            <a:off x="9484849" y="1594423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/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blipFill>
                <a:blip r:embed="rId10"/>
                <a:stretch>
                  <a:fillRect l="-3448" r="-3448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/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blipFill>
                <a:blip r:embed="rId11"/>
                <a:stretch>
                  <a:fillRect l="-16667" r="-11111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/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blipFill>
                <a:blip r:embed="rId12"/>
                <a:stretch>
                  <a:fillRect l="-15789" r="-526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/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blipFill>
                <a:blip r:embed="rId13"/>
                <a:stretch>
                  <a:fillRect l="-5714" r="-2857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/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blipFill>
                <a:blip r:embed="rId14"/>
                <a:stretch>
                  <a:fillRect l="-20000" r="-5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/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blipFill>
                <a:blip r:embed="rId15"/>
                <a:stretch>
                  <a:fillRect l="-20000" r="-10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40637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ILSMC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F61A78-5E2E-CC4A-976E-F1527CBE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0396" y="2100789"/>
            <a:ext cx="4176464" cy="41764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F51011F-ECF6-B543-87DE-F132A1676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5577" y="2100789"/>
            <a:ext cx="4176464" cy="41764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/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blipFill>
                <a:blip r:embed="rId8"/>
                <a:stretch>
                  <a:fillRect l="-10870" t="-6897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/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blipFill>
                <a:blip r:embed="rId9"/>
                <a:stretch>
                  <a:fillRect l="-13043" t="-3448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F04F4AA-4FFC-F847-BF95-B536016179EF}"/>
              </a:ext>
            </a:extLst>
          </p:cNvPr>
          <p:cNvSpPr txBox="1"/>
          <p:nvPr/>
        </p:nvSpPr>
        <p:spPr>
          <a:xfrm>
            <a:off x="7276472" y="1594424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5584A-B484-4D44-B016-AAA2D1C72C3E}"/>
              </a:ext>
            </a:extLst>
          </p:cNvPr>
          <p:cNvSpPr txBox="1"/>
          <p:nvPr/>
        </p:nvSpPr>
        <p:spPr>
          <a:xfrm>
            <a:off x="9484849" y="1594423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/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blipFill>
                <a:blip r:embed="rId10"/>
                <a:stretch>
                  <a:fillRect l="-3448" r="-3448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/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blipFill>
                <a:blip r:embed="rId11"/>
                <a:stretch>
                  <a:fillRect l="-16667" r="-11111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/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blipFill>
                <a:blip r:embed="rId12"/>
                <a:stretch>
                  <a:fillRect l="-15789" r="-526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/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blipFill>
                <a:blip r:embed="rId13"/>
                <a:stretch>
                  <a:fillRect l="-5714" r="-2857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/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blipFill>
                <a:blip r:embed="rId14"/>
                <a:stretch>
                  <a:fillRect l="-20000" r="-5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/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blipFill>
                <a:blip r:embed="rId15"/>
                <a:stretch>
                  <a:fillRect l="-20000" r="-10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/>
              <p:nvPr/>
            </p:nvSpPr>
            <p:spPr>
              <a:xfrm>
                <a:off x="449957" y="2003766"/>
                <a:ext cx="2720232" cy="1230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7" y="2003766"/>
                <a:ext cx="2720232" cy="1230080"/>
              </a:xfrm>
              <a:prstGeom prst="rect">
                <a:avLst/>
              </a:prstGeom>
              <a:blipFill>
                <a:blip r:embed="rId16"/>
                <a:stretch>
                  <a:fillRect l="-4186" t="-7143" r="-930" b="-918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70419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ILSMC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F61A78-5E2E-CC4A-976E-F1527CBE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0396" y="2100789"/>
            <a:ext cx="4176464" cy="41764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F51011F-ECF6-B543-87DE-F132A1676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5577" y="2100789"/>
            <a:ext cx="4176464" cy="41764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/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blipFill>
                <a:blip r:embed="rId8"/>
                <a:stretch>
                  <a:fillRect l="-10870" t="-6897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/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blipFill>
                <a:blip r:embed="rId9"/>
                <a:stretch>
                  <a:fillRect l="-13043" t="-3448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F04F4AA-4FFC-F847-BF95-B536016179EF}"/>
              </a:ext>
            </a:extLst>
          </p:cNvPr>
          <p:cNvSpPr txBox="1"/>
          <p:nvPr/>
        </p:nvSpPr>
        <p:spPr>
          <a:xfrm>
            <a:off x="7276472" y="1594424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5584A-B484-4D44-B016-AAA2D1C72C3E}"/>
              </a:ext>
            </a:extLst>
          </p:cNvPr>
          <p:cNvSpPr txBox="1"/>
          <p:nvPr/>
        </p:nvSpPr>
        <p:spPr>
          <a:xfrm>
            <a:off x="9484849" y="1594423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/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blipFill>
                <a:blip r:embed="rId10"/>
                <a:stretch>
                  <a:fillRect l="-3448" r="-3448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/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blipFill>
                <a:blip r:embed="rId11"/>
                <a:stretch>
                  <a:fillRect l="-16667" r="-11111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/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blipFill>
                <a:blip r:embed="rId12"/>
                <a:stretch>
                  <a:fillRect l="-15789" r="-526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/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blipFill>
                <a:blip r:embed="rId13"/>
                <a:stretch>
                  <a:fillRect l="-5714" r="-2857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/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blipFill>
                <a:blip r:embed="rId14"/>
                <a:stretch>
                  <a:fillRect l="-20000" r="-5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/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blipFill>
                <a:blip r:embed="rId15"/>
                <a:stretch>
                  <a:fillRect l="-20000" r="-10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/>
              <p:nvPr/>
            </p:nvSpPr>
            <p:spPr>
              <a:xfrm>
                <a:off x="449957" y="2003766"/>
                <a:ext cx="5411674" cy="2473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7" y="2003766"/>
                <a:ext cx="5411674" cy="2473498"/>
              </a:xfrm>
              <a:prstGeom prst="rect">
                <a:avLst/>
              </a:prstGeom>
              <a:blipFill>
                <a:blip r:embed="rId16"/>
                <a:stretch>
                  <a:fillRect l="-2108" t="-3571" r="-937" b="-40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39605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ILSMC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F61A78-5E2E-CC4A-976E-F1527CBE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0396" y="2100789"/>
            <a:ext cx="4176464" cy="41764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F51011F-ECF6-B543-87DE-F132A1676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5577" y="2100789"/>
            <a:ext cx="4176464" cy="41764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/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blipFill>
                <a:blip r:embed="rId8"/>
                <a:stretch>
                  <a:fillRect l="-10870" t="-6897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/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blipFill>
                <a:blip r:embed="rId9"/>
                <a:stretch>
                  <a:fillRect l="-13043" t="-3448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F04F4AA-4FFC-F847-BF95-B536016179EF}"/>
              </a:ext>
            </a:extLst>
          </p:cNvPr>
          <p:cNvSpPr txBox="1"/>
          <p:nvPr/>
        </p:nvSpPr>
        <p:spPr>
          <a:xfrm>
            <a:off x="7276472" y="1594424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5584A-B484-4D44-B016-AAA2D1C72C3E}"/>
              </a:ext>
            </a:extLst>
          </p:cNvPr>
          <p:cNvSpPr txBox="1"/>
          <p:nvPr/>
        </p:nvSpPr>
        <p:spPr>
          <a:xfrm>
            <a:off x="9484849" y="1594423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/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blipFill>
                <a:blip r:embed="rId10"/>
                <a:stretch>
                  <a:fillRect l="-3448" r="-3448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/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blipFill>
                <a:blip r:embed="rId11"/>
                <a:stretch>
                  <a:fillRect l="-16667" r="-11111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/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blipFill>
                <a:blip r:embed="rId12"/>
                <a:stretch>
                  <a:fillRect l="-15789" r="-526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/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blipFill>
                <a:blip r:embed="rId13"/>
                <a:stretch>
                  <a:fillRect l="-5714" r="-2857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/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blipFill>
                <a:blip r:embed="rId14"/>
                <a:stretch>
                  <a:fillRect l="-20000" r="-5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/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blipFill>
                <a:blip r:embed="rId15"/>
                <a:stretch>
                  <a:fillRect l="-20000" r="-10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/>
              <p:nvPr/>
            </p:nvSpPr>
            <p:spPr>
              <a:xfrm>
                <a:off x="449957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7" y="2003766"/>
                <a:ext cx="5680529" cy="3406061"/>
              </a:xfrm>
              <a:prstGeom prst="rect">
                <a:avLst/>
              </a:prstGeom>
              <a:blipFill>
                <a:blip r:embed="rId16"/>
                <a:stretch>
                  <a:fillRect l="-2009" t="-2602" r="-893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62834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Discussion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784C8-A041-A548-84CA-A678F847136D}"/>
              </a:ext>
            </a:extLst>
          </p:cNvPr>
          <p:cNvSpPr txBox="1"/>
          <p:nvPr/>
        </p:nvSpPr>
        <p:spPr>
          <a:xfrm>
            <a:off x="785916" y="1700808"/>
            <a:ext cx="4533229" cy="8925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One- and two-sequence CTMCs working. 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Three-sequence CTMC coded but not working.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15903B-E93A-4E4C-900B-0D608406787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12ACB3C-03BF-EA40-91DF-8695B757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93D53DB-A1B0-1948-9E27-A603F858A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6A685CB-7CA2-1449-A2FE-853F9E52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7FE8D5D-CAA7-9942-AD32-A3AB2EA6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51828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Discussion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784C8-A041-A548-84CA-A678F847136D}"/>
              </a:ext>
            </a:extLst>
          </p:cNvPr>
          <p:cNvSpPr txBox="1"/>
          <p:nvPr/>
        </p:nvSpPr>
        <p:spPr>
          <a:xfrm>
            <a:off x="785916" y="1700808"/>
            <a:ext cx="4533229" cy="21852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One- and two-sequence CTMCs working. 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Three-sequence CTMC coded but not working.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/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Chose and code optimization procedure.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Analyze simulated data.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15903B-E93A-4E4C-900B-0D608406787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12ACB3C-03BF-EA40-91DF-8695B757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93D53DB-A1B0-1948-9E27-A603F858A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6A685CB-7CA2-1449-A2FE-853F9E52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7FE8D5D-CAA7-9942-AD32-A3AB2EA6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32624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Discussion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784C8-A041-A548-84CA-A678F847136D}"/>
              </a:ext>
            </a:extLst>
          </p:cNvPr>
          <p:cNvSpPr txBox="1"/>
          <p:nvPr/>
        </p:nvSpPr>
        <p:spPr>
          <a:xfrm>
            <a:off x="785916" y="1700808"/>
            <a:ext cx="4533229" cy="3801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One- and two-sequence CTMCs working. 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Three-sequence CTMC coded but not working.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/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Chose and code optimization procedure.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Analyze simulated data.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/>
              <a:t>Future perspective: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ILSMC is flexible: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Different parameterization per interval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ILSMC is extensible: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ILS and introgression.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15903B-E93A-4E4C-900B-0D608406787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12ACB3C-03BF-EA40-91DF-8695B757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93D53DB-A1B0-1948-9E27-A603F858A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6A685CB-7CA2-1449-A2FE-853F9E52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7FE8D5D-CAA7-9942-AD32-A3AB2EA6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863151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10244" name="Picture 4" descr="Figure">
            <a:extLst>
              <a:ext uri="{FF2B5EF4-FFF2-40B4-BE49-F238E27FC236}">
                <a16:creationId xmlns:a16="http://schemas.microsoft.com/office/drawing/2014/main" id="{558FB7DA-120E-2242-9DD3-670361A98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567" y="1916832"/>
            <a:ext cx="8614692" cy="33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4B4675-F9A9-6C4F-9820-19818075B2C2}"/>
              </a:ext>
            </a:extLst>
          </p:cNvPr>
          <p:cNvSpPr txBox="1"/>
          <p:nvPr/>
        </p:nvSpPr>
        <p:spPr>
          <a:xfrm>
            <a:off x="8542684" y="1471686"/>
            <a:ext cx="178991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Leliaert et al. (2013)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2534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1C5CBC4-3E9A-0F4E-BBA7-965EC2648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652" y="1368075"/>
            <a:ext cx="3861125" cy="38611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C69BFCD-4A59-F940-93D4-58566F015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2652" y="1362533"/>
            <a:ext cx="3861125" cy="38611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F54596-19DC-A348-B1FE-BB31CA059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3652" y="1362533"/>
            <a:ext cx="3861125" cy="38611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1504E0-D50B-5E4B-8405-6BBE53511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54652" y="1362532"/>
            <a:ext cx="3861125" cy="3861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8C60B0-0421-3346-B09A-04633025CC7E}"/>
              </a:ext>
            </a:extLst>
          </p:cNvPr>
          <p:cNvSpPr txBox="1"/>
          <p:nvPr/>
        </p:nvSpPr>
        <p:spPr>
          <a:xfrm>
            <a:off x="1799728" y="1348649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4B4C5-0FBF-C04E-BFE0-67043BA91C30}"/>
              </a:ext>
            </a:extLst>
          </p:cNvPr>
          <p:cNvSpPr txBox="1"/>
          <p:nvPr/>
        </p:nvSpPr>
        <p:spPr>
          <a:xfrm>
            <a:off x="4531085" y="1364513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63D57-DA92-0441-AB27-56AA139EACAC}"/>
              </a:ext>
            </a:extLst>
          </p:cNvPr>
          <p:cNvSpPr txBox="1"/>
          <p:nvPr/>
        </p:nvSpPr>
        <p:spPr>
          <a:xfrm>
            <a:off x="7222085" y="137170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CE8724-9265-ED4D-9480-BB2202A3F5B4}"/>
              </a:ext>
            </a:extLst>
          </p:cNvPr>
          <p:cNvSpPr txBox="1"/>
          <p:nvPr/>
        </p:nvSpPr>
        <p:spPr>
          <a:xfrm>
            <a:off x="9902185" y="137170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603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1C5CBC4-3E9A-0F4E-BBA7-965EC2648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652" y="1368075"/>
            <a:ext cx="3861125" cy="38611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C69BFCD-4A59-F940-93D4-58566F015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2652" y="1362533"/>
            <a:ext cx="3861125" cy="38611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F54596-19DC-A348-B1FE-BB31CA059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3652" y="1362533"/>
            <a:ext cx="3861125" cy="38611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1504E0-D50B-5E4B-8405-6BBE53511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54652" y="1362532"/>
            <a:ext cx="3861125" cy="3861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8C60B0-0421-3346-B09A-04633025CC7E}"/>
              </a:ext>
            </a:extLst>
          </p:cNvPr>
          <p:cNvSpPr txBox="1"/>
          <p:nvPr/>
        </p:nvSpPr>
        <p:spPr>
          <a:xfrm>
            <a:off x="1799728" y="1348649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4B4C5-0FBF-C04E-BFE0-67043BA91C30}"/>
              </a:ext>
            </a:extLst>
          </p:cNvPr>
          <p:cNvSpPr txBox="1"/>
          <p:nvPr/>
        </p:nvSpPr>
        <p:spPr>
          <a:xfrm>
            <a:off x="4531085" y="1364513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63D57-DA92-0441-AB27-56AA139EACAC}"/>
              </a:ext>
            </a:extLst>
          </p:cNvPr>
          <p:cNvSpPr txBox="1"/>
          <p:nvPr/>
        </p:nvSpPr>
        <p:spPr>
          <a:xfrm>
            <a:off x="7222085" y="137170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CE8724-9265-ED4D-9480-BB2202A3F5B4}"/>
              </a:ext>
            </a:extLst>
          </p:cNvPr>
          <p:cNvSpPr txBox="1"/>
          <p:nvPr/>
        </p:nvSpPr>
        <p:spPr>
          <a:xfrm>
            <a:off x="9902185" y="137170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DAE0-0DD5-3E4A-B933-F0210CEBAAC1}"/>
              </a:ext>
            </a:extLst>
          </p:cNvPr>
          <p:cNvSpPr txBox="1"/>
          <p:nvPr/>
        </p:nvSpPr>
        <p:spPr>
          <a:xfrm>
            <a:off x="4237617" y="5369337"/>
            <a:ext cx="165526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Parameterized by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322CAB-8AE2-2849-93E7-9EF8771C2599}"/>
              </a:ext>
            </a:extLst>
          </p:cNvPr>
          <p:cNvSpPr txBox="1"/>
          <p:nvPr/>
        </p:nvSpPr>
        <p:spPr>
          <a:xfrm>
            <a:off x="6139246" y="4993850"/>
            <a:ext cx="2682529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Split times.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Ancestral population sizes.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Mutation rate.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Recombination rate.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449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C0488-719A-7642-B73A-9D1D854BE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13" y="2082800"/>
            <a:ext cx="11049000" cy="269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68F169-F59F-C94B-BC16-E48446137723}"/>
              </a:ext>
            </a:extLst>
          </p:cNvPr>
          <p:cNvSpPr txBox="1"/>
          <p:nvPr/>
        </p:nvSpPr>
        <p:spPr>
          <a:xfrm>
            <a:off x="9406780" y="1700808"/>
            <a:ext cx="1768113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Dutheil et al. (2009)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508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1C5CBC4-3E9A-0F4E-BBA7-965EC2648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652" y="1584099"/>
            <a:ext cx="3861125" cy="38611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C69BFCD-4A59-F940-93D4-58566F015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2652" y="1578557"/>
            <a:ext cx="3861125" cy="38611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F54596-19DC-A348-B1FE-BB31CA059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3652" y="1578557"/>
            <a:ext cx="3861125" cy="38611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1504E0-D50B-5E4B-8405-6BBE53511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54652" y="1578556"/>
            <a:ext cx="3861125" cy="3861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8C60B0-0421-3346-B09A-04633025CC7E}"/>
              </a:ext>
            </a:extLst>
          </p:cNvPr>
          <p:cNvSpPr txBox="1"/>
          <p:nvPr/>
        </p:nvSpPr>
        <p:spPr>
          <a:xfrm>
            <a:off x="1799728" y="1564673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4B4C5-0FBF-C04E-BFE0-67043BA91C30}"/>
              </a:ext>
            </a:extLst>
          </p:cNvPr>
          <p:cNvSpPr txBox="1"/>
          <p:nvPr/>
        </p:nvSpPr>
        <p:spPr>
          <a:xfrm>
            <a:off x="4531085" y="158053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63D57-DA92-0441-AB27-56AA139EACAC}"/>
              </a:ext>
            </a:extLst>
          </p:cNvPr>
          <p:cNvSpPr txBox="1"/>
          <p:nvPr/>
        </p:nvSpPr>
        <p:spPr>
          <a:xfrm>
            <a:off x="7222085" y="1587731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CE8724-9265-ED4D-9480-BB2202A3F5B4}"/>
              </a:ext>
            </a:extLst>
          </p:cNvPr>
          <p:cNvSpPr txBox="1"/>
          <p:nvPr/>
        </p:nvSpPr>
        <p:spPr>
          <a:xfrm>
            <a:off x="9902185" y="1587731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5FB4EE-CBBF-834E-8BEF-E60423707316}"/>
              </a:ext>
            </a:extLst>
          </p:cNvPr>
          <p:cNvSpPr txBox="1"/>
          <p:nvPr/>
        </p:nvSpPr>
        <p:spPr>
          <a:xfrm>
            <a:off x="3760421" y="5459267"/>
            <a:ext cx="4666983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000" dirty="0">
                <a:latin typeface="+mn-lt"/>
              </a:rPr>
              <a:t>Problem: parameter estimates are biased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852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SMCs</a:t>
            </a:r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DB5CD915-5299-F640-9319-7B98EBAA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70" y="1253514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57D050-EAED-B343-8FC4-30868FEF50B6}"/>
              </a:ext>
            </a:extLst>
          </p:cNvPr>
          <p:cNvSpPr txBox="1"/>
          <p:nvPr/>
        </p:nvSpPr>
        <p:spPr>
          <a:xfrm>
            <a:off x="3262453" y="5694009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7656654-63F7-0F4A-AC93-3EFEADDC4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8388" y="1195457"/>
            <a:ext cx="2952328" cy="47018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128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SMCs</a:t>
            </a:r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DB5CD915-5299-F640-9319-7B98EBAA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70" y="1253514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57D050-EAED-B343-8FC4-30868FEF50B6}"/>
              </a:ext>
            </a:extLst>
          </p:cNvPr>
          <p:cNvSpPr txBox="1"/>
          <p:nvPr/>
        </p:nvSpPr>
        <p:spPr>
          <a:xfrm>
            <a:off x="3262453" y="5694009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7656654-63F7-0F4A-AC93-3EFEADDC4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8388" y="1195457"/>
            <a:ext cx="2952328" cy="4701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03D104-5E1B-8D4F-9E6F-84EE6BC65CF5}"/>
              </a:ext>
            </a:extLst>
          </p:cNvPr>
          <p:cNvSpPr txBox="1"/>
          <p:nvPr/>
        </p:nvSpPr>
        <p:spPr>
          <a:xfrm>
            <a:off x="9334772" y="1296217"/>
            <a:ext cx="2736304" cy="22501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K" sz="2000" dirty="0">
                <a:latin typeface="+mn-lt"/>
              </a:rPr>
              <a:t>Parameterized by: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Ancestral population sizes.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Mutation rate.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Recombination rate.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00789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546</Words>
  <Application>Microsoft Macintosh PowerPoint</Application>
  <PresentationFormat>Custom</PresentationFormat>
  <Paragraphs>208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AU Passata Light</vt:lpstr>
      <vt:lpstr>Wingdings 3</vt:lpstr>
      <vt:lpstr>AU Passata</vt:lpstr>
      <vt:lpstr>Calibri</vt:lpstr>
      <vt:lpstr>Cambria Math</vt:lpstr>
      <vt:lpstr>Arial</vt:lpstr>
      <vt:lpstr>Georgia</vt:lpstr>
      <vt:lpstr>AU Peto</vt:lpstr>
      <vt:lpstr>AU 16:9</vt:lpstr>
      <vt:lpstr>ILSMC: a phylogenetically aware SMC to infer the evolutionary history of species</vt:lpstr>
      <vt:lpstr>Overview</vt:lpstr>
      <vt:lpstr>CoalHMM</vt:lpstr>
      <vt:lpstr>CoalHMM</vt:lpstr>
      <vt:lpstr>CoalHMM</vt:lpstr>
      <vt:lpstr>CoalHMM</vt:lpstr>
      <vt:lpstr>CoalHMM</vt:lpstr>
      <vt:lpstr>SMCs</vt:lpstr>
      <vt:lpstr>SMCs</vt:lpstr>
      <vt:lpstr>SMCs</vt:lpstr>
      <vt:lpstr>ILSMC</vt:lpstr>
      <vt:lpstr>ILSMC</vt:lpstr>
      <vt:lpstr>ILSMC</vt:lpstr>
      <vt:lpstr>ILSMC</vt:lpstr>
      <vt:lpstr>ILSMC</vt:lpstr>
      <vt:lpstr>ILSMC</vt:lpstr>
      <vt:lpstr>ILSMC</vt:lpstr>
      <vt:lpstr>ILSMC</vt:lpstr>
      <vt:lpstr>ILSMC</vt:lpstr>
      <vt:lpstr>ILSMC</vt:lpstr>
      <vt:lpstr>ILSMC</vt:lpstr>
      <vt:lpstr>ILSMC</vt:lpstr>
      <vt:lpstr>ILSMC</vt:lpstr>
      <vt:lpstr>Discussion</vt:lpstr>
      <vt:lpstr>Discussion</vt:lpstr>
      <vt:lpstr>Discussion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2022-02-28T10:43:28Z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